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79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81" r:id="rId16"/>
    <p:sldId id="280" r:id="rId17"/>
    <p:sldId id="261" r:id="rId18"/>
    <p:sldId id="278" r:id="rId19"/>
    <p:sldId id="262" r:id="rId20"/>
    <p:sldId id="275" r:id="rId21"/>
    <p:sldId id="276" r:id="rId22"/>
    <p:sldId id="293" r:id="rId23"/>
    <p:sldId id="291" r:id="rId24"/>
    <p:sldId id="294" r:id="rId25"/>
    <p:sldId id="292" r:id="rId26"/>
    <p:sldId id="295" r:id="rId27"/>
    <p:sldId id="264" r:id="rId28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17" autoAdjust="0"/>
    <p:restoredTop sz="94610"/>
  </p:normalViewPr>
  <p:slideViewPr>
    <p:cSldViewPr snapToGrid="0" snapToObjects="1">
      <p:cViewPr>
        <p:scale>
          <a:sx n="50" d="100"/>
          <a:sy n="50" d="100"/>
        </p:scale>
        <p:origin x="1262" y="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0260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E99A9-D401-E2B7-843E-19A562E03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8C4F59-B3DB-D14B-5ACF-38775FF8C1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6F3B00-6E74-D2BC-7479-C5B44DBCA3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53C7-082C-FA8B-AF5A-E316740DA2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35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7BE2B-83D6-F0B7-E1D4-B8EEE1427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532ACB-EACE-27AB-4CCE-1A387DCD7E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46BB47-F119-66AA-4EE1-B8A826C7A0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93F34-6FD5-1369-2CD1-AE5CFA8C3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325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1B1B4-9731-91B7-5B3A-45453DAF8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D2F2BD-1DFB-53BF-29DC-FF8329E872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19587A-9C54-E9F7-1B6B-EC9E37978E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F4BB0-BEC6-B337-4B57-E618AFBA5B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411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1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1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11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1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image" Target="../media/image1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57983"/>
            <a:ext cx="7556421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Speech Emotion Recognition: Deep Learning Project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53092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documents a deep learning project focused on speech emotion recognition, exploring its applications, methodology, and implementation.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04994" y="6024324"/>
            <a:ext cx="140375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OA</a:t>
            </a:r>
            <a:endParaRPr lang="en-US" sz="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253E7-A781-DF00-DA69-1C6608E70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03A79D-136B-54A1-6A55-737534F6047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57943" y="4248914"/>
            <a:ext cx="6181730" cy="24726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C89390-3F3D-7F76-F231-6046C81A42D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569118" y="4365298"/>
            <a:ext cx="6159799" cy="2239926"/>
          </a:xfrm>
          <a:prstGeom prst="rect">
            <a:avLst/>
          </a:prstGeom>
        </p:spPr>
      </p:pic>
      <p:pic>
        <p:nvPicPr>
          <p:cNvPr id="6" name="disgust">
            <a:hlinkClick r:id="" action="ppaction://media"/>
            <a:extLst>
              <a:ext uri="{FF2B5EF4-FFF2-40B4-BE49-F238E27FC236}">
                <a16:creationId xmlns:a16="http://schemas.microsoft.com/office/drawing/2014/main" id="{63B90648-9DC5-ED17-60D0-77A6F4C592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41164" y="2239140"/>
            <a:ext cx="1426464" cy="1426464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31067085-0B5F-5956-5FAA-FF4F3B9A209D}"/>
              </a:ext>
            </a:extLst>
          </p:cNvPr>
          <p:cNvSpPr/>
          <p:nvPr/>
        </p:nvSpPr>
        <p:spPr>
          <a:xfrm>
            <a:off x="2361565" y="480535"/>
            <a:ext cx="9418320" cy="10274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+mj-lt"/>
                <a:ea typeface="+mj-ea"/>
                <a:cs typeface="+mj-cs"/>
              </a:rPr>
              <a:t>Data Exploration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9032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C5E4B-7F13-88C3-595A-4EE334FB9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689762-ADFA-CDB8-4BB3-12202C75B6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57943" y="4248914"/>
            <a:ext cx="6181730" cy="24726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65E43D-1FDD-6198-4F49-840D5D9AB75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569119" y="4365298"/>
            <a:ext cx="6159796" cy="2239926"/>
          </a:xfrm>
          <a:prstGeom prst="rect">
            <a:avLst/>
          </a:prstGeom>
        </p:spPr>
      </p:pic>
      <p:pic>
        <p:nvPicPr>
          <p:cNvPr id="5" name="happy">
            <a:hlinkClick r:id="" action="ppaction://media"/>
            <a:extLst>
              <a:ext uri="{FF2B5EF4-FFF2-40B4-BE49-F238E27FC236}">
                <a16:creationId xmlns:a16="http://schemas.microsoft.com/office/drawing/2014/main" id="{5BEE962A-2583-378B-C620-902FDC3E6A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06791" y="2597107"/>
            <a:ext cx="1426464" cy="1426464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B6C8B207-5D1D-C011-4A74-C7461003ECAD}"/>
              </a:ext>
            </a:extLst>
          </p:cNvPr>
          <p:cNvSpPr/>
          <p:nvPr/>
        </p:nvSpPr>
        <p:spPr>
          <a:xfrm>
            <a:off x="2361565" y="480535"/>
            <a:ext cx="9418320" cy="10274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+mj-lt"/>
                <a:ea typeface="+mj-ea"/>
                <a:cs typeface="+mj-cs"/>
              </a:rPr>
              <a:t>Data Exploration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9731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75113-BDB0-1988-00FE-D8C3884A8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D0464A-6E55-E122-CB90-69A70D5AA5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57944" y="4248914"/>
            <a:ext cx="6181727" cy="24726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F7240E-60DA-A2E1-6BC6-2A6DB20EBD3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569119" y="4365298"/>
            <a:ext cx="6159796" cy="2239925"/>
          </a:xfrm>
          <a:prstGeom prst="rect">
            <a:avLst/>
          </a:prstGeom>
        </p:spPr>
      </p:pic>
      <p:pic>
        <p:nvPicPr>
          <p:cNvPr id="6" name="neutral">
            <a:hlinkClick r:id="" action="ppaction://media"/>
            <a:extLst>
              <a:ext uri="{FF2B5EF4-FFF2-40B4-BE49-F238E27FC236}">
                <a16:creationId xmlns:a16="http://schemas.microsoft.com/office/drawing/2014/main" id="{01C97302-2803-33FC-58C8-F70D494CBD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23595" y="2877868"/>
            <a:ext cx="1426464" cy="1426464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22977983-5B76-795D-F867-B3FB6851F4F6}"/>
              </a:ext>
            </a:extLst>
          </p:cNvPr>
          <p:cNvSpPr/>
          <p:nvPr/>
        </p:nvSpPr>
        <p:spPr>
          <a:xfrm>
            <a:off x="2361565" y="480535"/>
            <a:ext cx="9418320" cy="10274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+mj-lt"/>
                <a:ea typeface="+mj-ea"/>
                <a:cs typeface="+mj-cs"/>
              </a:rPr>
              <a:t>Data Exploration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8602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4B549-10CA-B418-FF31-B5DAFBC83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8F18D7-5BAF-C593-C653-C3F01A44E4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57944" y="4248914"/>
            <a:ext cx="6181727" cy="24726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2B53A5-38BD-C09E-79D3-3CEE6856003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569120" y="4365298"/>
            <a:ext cx="6159794" cy="2239925"/>
          </a:xfrm>
          <a:prstGeom prst="rect">
            <a:avLst/>
          </a:prstGeom>
        </p:spPr>
      </p:pic>
      <p:pic>
        <p:nvPicPr>
          <p:cNvPr id="5" name="sad">
            <a:hlinkClick r:id="" action="ppaction://media"/>
            <a:extLst>
              <a:ext uri="{FF2B5EF4-FFF2-40B4-BE49-F238E27FC236}">
                <a16:creationId xmlns:a16="http://schemas.microsoft.com/office/drawing/2014/main" id="{3FB7FF91-19A6-145A-8754-62773DEB68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23593" y="2454119"/>
            <a:ext cx="1426464" cy="1426464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037A309C-E9E7-4A34-F5F8-C3BC97AF0497}"/>
              </a:ext>
            </a:extLst>
          </p:cNvPr>
          <p:cNvSpPr/>
          <p:nvPr/>
        </p:nvSpPr>
        <p:spPr>
          <a:xfrm>
            <a:off x="2361565" y="480535"/>
            <a:ext cx="9418320" cy="10274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+mj-lt"/>
                <a:ea typeface="+mj-ea"/>
                <a:cs typeface="+mj-cs"/>
              </a:rPr>
              <a:t>Data Exploration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239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812E4-5928-1772-37D2-64C68D21E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26718C-0237-C26B-9038-B16774A23C5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57945" y="4248914"/>
            <a:ext cx="6181725" cy="24726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DEA48E-CD52-B859-1457-8CC7114231F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569120" y="4365298"/>
            <a:ext cx="6159794" cy="2239924"/>
          </a:xfrm>
          <a:prstGeom prst="rect">
            <a:avLst/>
          </a:prstGeom>
        </p:spPr>
      </p:pic>
      <p:pic>
        <p:nvPicPr>
          <p:cNvPr id="6" name="surprised">
            <a:hlinkClick r:id="" action="ppaction://media"/>
            <a:extLst>
              <a:ext uri="{FF2B5EF4-FFF2-40B4-BE49-F238E27FC236}">
                <a16:creationId xmlns:a16="http://schemas.microsoft.com/office/drawing/2014/main" id="{94A9E783-66D0-1DA4-C259-5597A8C0A1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57048" y="2309152"/>
            <a:ext cx="1426464" cy="1426464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088E2830-AFEA-7D25-77EF-3B6E9B82428E}"/>
              </a:ext>
            </a:extLst>
          </p:cNvPr>
          <p:cNvSpPr/>
          <p:nvPr/>
        </p:nvSpPr>
        <p:spPr>
          <a:xfrm>
            <a:off x="2361565" y="480535"/>
            <a:ext cx="9418320" cy="10274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+mj-lt"/>
                <a:ea typeface="+mj-ea"/>
                <a:cs typeface="+mj-cs"/>
              </a:rPr>
              <a:t>Data Exploration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9158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21436-5730-4F69-A6A9-F8E1BF899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23D6116-D820-C50A-CD94-58EC0AD6C935}"/>
              </a:ext>
            </a:extLst>
          </p:cNvPr>
          <p:cNvSpPr/>
          <p:nvPr/>
        </p:nvSpPr>
        <p:spPr>
          <a:xfrm>
            <a:off x="793790" y="1007894"/>
            <a:ext cx="921127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4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Data Augmentation</a:t>
            </a:r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77CA05C2-B82D-5024-49C9-E3404677DC98}"/>
              </a:ext>
            </a:extLst>
          </p:cNvPr>
          <p:cNvSpPr/>
          <p:nvPr/>
        </p:nvSpPr>
        <p:spPr>
          <a:xfrm>
            <a:off x="1540736" y="1925958"/>
            <a:ext cx="6244709" cy="1464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Add Noise:</a:t>
            </a:r>
          </a:p>
          <a:p>
            <a:pPr marL="742950" lvl="1" indent="-285750">
              <a:lnSpc>
                <a:spcPts val="2850"/>
              </a:lnSpc>
              <a:buFont typeface="Courier New" panose="02070309020205020404" pitchFamily="49" charset="0"/>
              <a:buChar char="o"/>
            </a:pPr>
            <a:r>
              <a:rPr lang="en-US" dirty="0"/>
              <a:t>The method </a:t>
            </a:r>
            <a:r>
              <a:rPr lang="en-US" b="1" dirty="0" err="1"/>
              <a:t>add_noise</a:t>
            </a:r>
            <a:r>
              <a:rPr lang="en-US" b="1" dirty="0"/>
              <a:t> </a:t>
            </a:r>
            <a:r>
              <a:rPr lang="en-US" dirty="0"/>
              <a:t>generates random noise and adds it to the original audio data, modifying the audio to simulate noisy conditions</a:t>
            </a:r>
          </a:p>
          <a:p>
            <a:pPr lvl="1">
              <a:lnSpc>
                <a:spcPts val="2850"/>
              </a:lnSpc>
            </a:pPr>
            <a:endParaRPr lang="en-US" dirty="0"/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7134BE66-F958-121A-B75C-82BC65643BBD}"/>
              </a:ext>
            </a:extLst>
          </p:cNvPr>
          <p:cNvSpPr/>
          <p:nvPr/>
        </p:nvSpPr>
        <p:spPr>
          <a:xfrm>
            <a:off x="1540736" y="3657993"/>
            <a:ext cx="6244709" cy="1207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Pitch Shift:</a:t>
            </a:r>
          </a:p>
          <a:p>
            <a:pPr marL="742950" lvl="1" indent="-285750">
              <a:lnSpc>
                <a:spcPts val="285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The method </a:t>
            </a:r>
            <a:r>
              <a:rPr lang="en-US" b="1" dirty="0" err="1"/>
              <a:t>pitch_shift</a:t>
            </a:r>
            <a:r>
              <a:rPr lang="en-US" b="1" dirty="0"/>
              <a:t> </a:t>
            </a:r>
            <a:r>
              <a:rPr lang="en-US" sz="1600" dirty="0"/>
              <a:t>changes the pitch of the audio data, using a randomly chosen or predefined pitch factor.</a:t>
            </a:r>
          </a:p>
          <a:p>
            <a:pPr marL="742950" lvl="1" indent="-285750">
              <a:lnSpc>
                <a:spcPts val="2850"/>
              </a:lnSpc>
              <a:buFont typeface="Courier New" panose="02070309020205020404" pitchFamily="49" charset="0"/>
              <a:buChar char="o"/>
            </a:pPr>
            <a:endParaRPr lang="en-US" sz="1600" dirty="0"/>
          </a:p>
        </p:txBody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79BA6560-DEDB-968E-32C8-095DA86FC910}"/>
              </a:ext>
            </a:extLst>
          </p:cNvPr>
          <p:cNvSpPr/>
          <p:nvPr/>
        </p:nvSpPr>
        <p:spPr>
          <a:xfrm>
            <a:off x="1540736" y="5259201"/>
            <a:ext cx="6722319" cy="1732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Augment the Data: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Loop through each audio file in the </a:t>
            </a:r>
            <a:r>
              <a:rPr lang="en-US" b="1" dirty="0" err="1"/>
              <a:t>emotion_data</a:t>
            </a:r>
            <a:endParaRPr lang="en-US" b="1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For each file:</a:t>
            </a:r>
            <a:endParaRPr lang="en-US" sz="1600" b="1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sz="1600" b="1" dirty="0"/>
              <a:t>For 'neutral' emotion</a:t>
            </a:r>
            <a:r>
              <a:rPr lang="en-US" sz="1600" dirty="0"/>
              <a:t>: Add noise until the count reaches the limit.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sz="1600" b="1" dirty="0"/>
              <a:t>For 'calm' emotion</a:t>
            </a:r>
            <a:r>
              <a:rPr lang="en-US" sz="1600" dirty="0"/>
              <a:t>: Add noise and also apply pitch shifting to augment the dataset.</a:t>
            </a:r>
            <a:endParaRPr lang="en-US" sz="1600" b="1" dirty="0"/>
          </a:p>
          <a:p>
            <a:pPr marL="742950" lvl="1" indent="-285750">
              <a:lnSpc>
                <a:spcPts val="2850"/>
              </a:lnSpc>
              <a:buFont typeface="Courier New" panose="02070309020205020404" pitchFamily="49" charset="0"/>
              <a:buChar char="o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4961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30200-F46F-1754-6890-E6BEEADBB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617CA-10F6-CDD2-B5E4-6A1C13D2DF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23691" y="2200985"/>
            <a:ext cx="7606709" cy="45640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2956D4-6A81-6ABB-D455-12653C4E95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5280" y="2287459"/>
            <a:ext cx="7237184" cy="43423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ACD79C-DC6C-EA13-ECFA-CDAA0C18A617}"/>
              </a:ext>
            </a:extLst>
          </p:cNvPr>
          <p:cNvSpPr txBox="1"/>
          <p:nvPr/>
        </p:nvSpPr>
        <p:spPr>
          <a:xfrm>
            <a:off x="4344527" y="334878"/>
            <a:ext cx="51876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Before &amp; After Augmentation</a:t>
            </a:r>
          </a:p>
        </p:txBody>
      </p:sp>
    </p:spTree>
    <p:extLst>
      <p:ext uri="{BB962C8B-B14F-4D97-AF65-F5344CB8AC3E}">
        <p14:creationId xmlns:p14="http://schemas.microsoft.com/office/powerpoint/2010/main" val="278538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863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098" y="3400425"/>
            <a:ext cx="8215670" cy="731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50"/>
              </a:lnSpc>
              <a:buNone/>
            </a:pPr>
            <a:r>
              <a:rPr lang="en-US" sz="46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Feature Extraction Techniques</a:t>
            </a:r>
            <a:endParaRPr lang="en-US" sz="4600" dirty="0"/>
          </a:p>
        </p:txBody>
      </p:sp>
      <p:sp>
        <p:nvSpPr>
          <p:cNvPr id="4" name="Shape 1"/>
          <p:cNvSpPr/>
          <p:nvPr/>
        </p:nvSpPr>
        <p:spPr>
          <a:xfrm>
            <a:off x="780098" y="4716780"/>
            <a:ext cx="501491" cy="501491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55715" y="4791908"/>
            <a:ext cx="150257" cy="351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750" dirty="0"/>
          </a:p>
        </p:txBody>
      </p:sp>
      <p:sp>
        <p:nvSpPr>
          <p:cNvPr id="6" name="Text 3"/>
          <p:cNvSpPr/>
          <p:nvPr/>
        </p:nvSpPr>
        <p:spPr>
          <a:xfrm>
            <a:off x="1504474" y="4716780"/>
            <a:ext cx="2925604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MFCCs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504474" y="5216128"/>
            <a:ext cx="569928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Capture the short-term power spectrum of sound, mimicking human auditory perception.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642" y="4716780"/>
            <a:ext cx="501491" cy="501491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7577852" y="4791908"/>
            <a:ext cx="199072" cy="351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750" dirty="0"/>
          </a:p>
        </p:txBody>
      </p:sp>
      <p:sp>
        <p:nvSpPr>
          <p:cNvPr id="10" name="Text 7"/>
          <p:cNvSpPr/>
          <p:nvPr/>
        </p:nvSpPr>
        <p:spPr>
          <a:xfrm>
            <a:off x="8151019" y="4716780"/>
            <a:ext cx="2925604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Spectrograms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8151019" y="5216128"/>
            <a:ext cx="569928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 representations of frequency content over time, used as input to CNN models.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80098" y="6402943"/>
            <a:ext cx="501491" cy="501491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931426" y="6478072"/>
            <a:ext cx="198715" cy="351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750" dirty="0"/>
          </a:p>
        </p:txBody>
      </p:sp>
      <p:sp>
        <p:nvSpPr>
          <p:cNvPr id="14" name="Text 11"/>
          <p:cNvSpPr/>
          <p:nvPr/>
        </p:nvSpPr>
        <p:spPr>
          <a:xfrm>
            <a:off x="1504474" y="6402943"/>
            <a:ext cx="2925604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Chroma Features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504474" y="6902291"/>
            <a:ext cx="569928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Represent the energy distribution across 12 pitch classes, useful for detecting tonal characteristics.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426642" y="6402943"/>
            <a:ext cx="501491" cy="501491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7582733" y="6478072"/>
            <a:ext cx="189190" cy="351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750" dirty="0"/>
          </a:p>
        </p:txBody>
      </p:sp>
      <p:sp>
        <p:nvSpPr>
          <p:cNvPr id="18" name="Text 15"/>
          <p:cNvSpPr/>
          <p:nvPr/>
        </p:nvSpPr>
        <p:spPr>
          <a:xfrm>
            <a:off x="8151019" y="6402943"/>
            <a:ext cx="2925604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Prosodic Features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8151019" y="6902291"/>
            <a:ext cx="569928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Includes pitch, energy, duration, and intensity variations, helping detect emotional cues.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7017F-24B7-AFFD-5D3B-FA9095FDF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0E47C12-7CA5-50C2-6433-1A1E878E0E5A}"/>
              </a:ext>
            </a:extLst>
          </p:cNvPr>
          <p:cNvSpPr/>
          <p:nvPr/>
        </p:nvSpPr>
        <p:spPr>
          <a:xfrm>
            <a:off x="793790" y="1007894"/>
            <a:ext cx="921127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Preparation</a:t>
            </a:r>
            <a:endParaRPr lang="en-US" sz="46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A5DA0173-2AF7-29A4-CAD5-3AD3BCF23B02}"/>
              </a:ext>
            </a:extLst>
          </p:cNvPr>
          <p:cNvSpPr/>
          <p:nvPr/>
        </p:nvSpPr>
        <p:spPr>
          <a:xfrm>
            <a:off x="1289090" y="2186495"/>
            <a:ext cx="6244709" cy="8767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 err="1"/>
              <a:t>DataPreparator</a:t>
            </a:r>
            <a:r>
              <a:rPr lang="en-US" sz="2000" dirty="0"/>
              <a:t> class encodes emotion labels using one-hot encoding with </a:t>
            </a:r>
            <a:r>
              <a:rPr lang="en-US" sz="2000" b="1" dirty="0" err="1"/>
              <a:t>OneHotEncoder</a:t>
            </a:r>
            <a:r>
              <a:rPr lang="en-US" sz="2000" dirty="0"/>
              <a:t> and saves the encoder for future use.</a:t>
            </a: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425F600E-22F4-34A2-0DB9-E978A34DCF2B}"/>
              </a:ext>
            </a:extLst>
          </p:cNvPr>
          <p:cNvSpPr/>
          <p:nvPr/>
        </p:nvSpPr>
        <p:spPr>
          <a:xfrm>
            <a:off x="1289088" y="3695480"/>
            <a:ext cx="6244709" cy="8767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class splits the provided features and encoded labels into training and test datasets using </a:t>
            </a:r>
            <a:r>
              <a:rPr lang="en-US" sz="2000" b="1" dirty="0" err="1"/>
              <a:t>train_test_split</a:t>
            </a:r>
            <a:r>
              <a:rPr lang="en-US" sz="2000" dirty="0"/>
              <a:t>.</a:t>
            </a:r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331B2D92-1410-06BB-4E98-C010D9CE21F9}"/>
              </a:ext>
            </a:extLst>
          </p:cNvPr>
          <p:cNvSpPr/>
          <p:nvPr/>
        </p:nvSpPr>
        <p:spPr>
          <a:xfrm>
            <a:off x="1289087" y="5204465"/>
            <a:ext cx="6244709" cy="8767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training and test sets are divided based on the specified </a:t>
            </a:r>
            <a:r>
              <a:rPr lang="en-US" sz="2000" b="1" dirty="0" err="1"/>
              <a:t>test_size</a:t>
            </a:r>
            <a:r>
              <a:rPr lang="en-US" sz="2000" b="1" dirty="0"/>
              <a:t> </a:t>
            </a:r>
            <a:r>
              <a:rPr lang="en-US" sz="2000" dirty="0"/>
              <a:t>and </a:t>
            </a:r>
            <a:r>
              <a:rPr lang="en-US" sz="2000" b="1" dirty="0" err="1"/>
              <a:t>random_state</a:t>
            </a:r>
            <a:r>
              <a:rPr lang="en-US" sz="2000" dirty="0"/>
              <a:t> parameters.</a:t>
            </a:r>
          </a:p>
        </p:txBody>
      </p:sp>
    </p:spTree>
    <p:extLst>
      <p:ext uri="{BB962C8B-B14F-4D97-AF65-F5344CB8AC3E}">
        <p14:creationId xmlns:p14="http://schemas.microsoft.com/office/powerpoint/2010/main" val="2859219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77202"/>
            <a:ext cx="749022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Selection &amp; Training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46162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25541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CNNs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793790" y="4763572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Extract spatial features from spectrograms or log-Mel spectrograms.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3086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Overview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14432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Goal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74320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a system to accurately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Detect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Classify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Emotions from Human speech using deep learning techniques.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14432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Team Members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599521" y="374320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Abdallah Mohamed Abdallah Atta (Team Leader)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18540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Mohamed Anwar Rashed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62760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Sondos Saad Ali Bakeer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0698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Omnia Asem Abd-Elgawad Sherif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5119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Khloud Emad Mohamed Ghoniem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95419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Monica Ibrahim Saeid Asaad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FEA69-3B18-AEB1-2B2F-4C7D6A007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4B9828-4D87-98A0-0DDD-CAD8DFB7B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936" y="1512652"/>
            <a:ext cx="7237184" cy="54484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019583-B04C-C3EE-D4DE-D922B90C2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80" y="1512651"/>
            <a:ext cx="6498132" cy="54484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5B3281-47BA-7A27-6E3B-4F25D305FB28}"/>
              </a:ext>
            </a:extLst>
          </p:cNvPr>
          <p:cNvSpPr txBox="1"/>
          <p:nvPr/>
        </p:nvSpPr>
        <p:spPr>
          <a:xfrm>
            <a:off x="3656249" y="362511"/>
            <a:ext cx="7317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Confusion matrix and Performance matrix</a:t>
            </a:r>
          </a:p>
        </p:txBody>
      </p:sp>
    </p:spTree>
    <p:extLst>
      <p:ext uri="{BB962C8B-B14F-4D97-AF65-F5344CB8AC3E}">
        <p14:creationId xmlns:p14="http://schemas.microsoft.com/office/powerpoint/2010/main" val="2033942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C075C-7E49-8AEA-3C3D-FED5DE46A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9704E8-DCB7-1D84-8F3E-DA67495117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37936" y="1800099"/>
            <a:ext cx="7237184" cy="54278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AED124-1A4F-4619-2B54-4D33D0DE36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5105" y="1918185"/>
            <a:ext cx="6922288" cy="51917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420724-FCA7-E8DE-A178-90021FED1327}"/>
              </a:ext>
            </a:extLst>
          </p:cNvPr>
          <p:cNvSpPr txBox="1"/>
          <p:nvPr/>
        </p:nvSpPr>
        <p:spPr>
          <a:xfrm>
            <a:off x="5469858" y="709225"/>
            <a:ext cx="3295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Accuracy And Loss</a:t>
            </a:r>
          </a:p>
        </p:txBody>
      </p:sp>
    </p:spTree>
    <p:extLst>
      <p:ext uri="{BB962C8B-B14F-4D97-AF65-F5344CB8AC3E}">
        <p14:creationId xmlns:p14="http://schemas.microsoft.com/office/powerpoint/2010/main" val="2669932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BAFC0-335B-D45B-55F7-9E0FD9E9A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3CB14765-8F13-2484-3D19-DE8D5EB54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53" y="1232705"/>
            <a:ext cx="2951024" cy="6389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F7ED1C-844F-0038-5198-FF13C3E3976A}"/>
              </a:ext>
            </a:extLst>
          </p:cNvPr>
          <p:cNvSpPr txBox="1"/>
          <p:nvPr/>
        </p:nvSpPr>
        <p:spPr>
          <a:xfrm>
            <a:off x="6402931" y="334650"/>
            <a:ext cx="1824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GUI Login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FABAF0-C6BD-1455-B3DC-A3814EEEF7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39741" y="1220878"/>
            <a:ext cx="2951023" cy="638922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876B1F-9A00-E895-9DDF-6DBB7E1E7EF3}"/>
              </a:ext>
            </a:extLst>
          </p:cNvPr>
          <p:cNvCxnSpPr>
            <a:cxnSpLocks/>
          </p:cNvCxnSpPr>
          <p:nvPr/>
        </p:nvCxnSpPr>
        <p:spPr>
          <a:xfrm>
            <a:off x="4073856" y="4476381"/>
            <a:ext cx="164592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6A6871-71A8-3F0A-5E6F-E1EDA0413A2D}"/>
              </a:ext>
            </a:extLst>
          </p:cNvPr>
          <p:cNvSpPr txBox="1"/>
          <p:nvPr/>
        </p:nvSpPr>
        <p:spPr>
          <a:xfrm>
            <a:off x="4163852" y="4035502"/>
            <a:ext cx="14080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When Valid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34E6F5-A819-9A89-7E37-6D34714B78E8}"/>
              </a:ext>
            </a:extLst>
          </p:cNvPr>
          <p:cNvCxnSpPr>
            <a:cxnSpLocks/>
          </p:cNvCxnSpPr>
          <p:nvPr/>
        </p:nvCxnSpPr>
        <p:spPr>
          <a:xfrm>
            <a:off x="9168643" y="4476381"/>
            <a:ext cx="164592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FDDFF9D-639C-2307-3875-670BF1F27D03}"/>
              </a:ext>
            </a:extLst>
          </p:cNvPr>
          <p:cNvSpPr txBox="1"/>
          <p:nvPr/>
        </p:nvSpPr>
        <p:spPr>
          <a:xfrm>
            <a:off x="8945252" y="4027207"/>
            <a:ext cx="2034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When Login Valid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225A0F-B79D-9788-A8F3-9255DCD9B9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034528" y="1220878"/>
            <a:ext cx="2951022" cy="638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55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1FF7B1F3-2F6F-9C4B-83AD-6898F56A4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53" y="879549"/>
            <a:ext cx="2951024" cy="6389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F040C8-2D0E-43A4-9A90-1D9460C8908E}"/>
              </a:ext>
            </a:extLst>
          </p:cNvPr>
          <p:cNvSpPr txBox="1"/>
          <p:nvPr/>
        </p:nvSpPr>
        <p:spPr>
          <a:xfrm>
            <a:off x="5789301" y="345971"/>
            <a:ext cx="3051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GUI </a:t>
            </a:r>
            <a:r>
              <a:rPr lang="en-US" sz="3200" b="1" dirty="0">
                <a:solidFill>
                  <a:srgbClr val="FF0000"/>
                </a:solidFill>
              </a:rPr>
              <a:t>Invalid </a:t>
            </a:r>
            <a:r>
              <a:rPr lang="en-US" sz="3200" b="1" dirty="0"/>
              <a:t>Login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30FE45-A49C-CD2B-FA2A-28B7185646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083480" y="879549"/>
            <a:ext cx="2951023" cy="638922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5BDCF5-7C31-FFCB-9EF8-589CBAD4F680}"/>
              </a:ext>
            </a:extLst>
          </p:cNvPr>
          <p:cNvCxnSpPr/>
          <p:nvPr/>
        </p:nvCxnSpPr>
        <p:spPr>
          <a:xfrm>
            <a:off x="4872512" y="4201611"/>
            <a:ext cx="406271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2F6579-B214-5D2C-922B-23E081D193C8}"/>
              </a:ext>
            </a:extLst>
          </p:cNvPr>
          <p:cNvSpPr txBox="1"/>
          <p:nvPr/>
        </p:nvSpPr>
        <p:spPr>
          <a:xfrm>
            <a:off x="5583139" y="3493725"/>
            <a:ext cx="27131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When Invalid username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             password</a:t>
            </a:r>
          </a:p>
        </p:txBody>
      </p:sp>
    </p:spTree>
    <p:extLst>
      <p:ext uri="{BB962C8B-B14F-4D97-AF65-F5344CB8AC3E}">
        <p14:creationId xmlns:p14="http://schemas.microsoft.com/office/powerpoint/2010/main" val="214471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49302-43F1-9FDE-629F-677B92349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BF7E6E-B137-7859-2346-75EAC16E0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44953" y="1226792"/>
            <a:ext cx="2951023" cy="6389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1153C7-EC6D-4222-37A9-014A9DE7A030}"/>
              </a:ext>
            </a:extLst>
          </p:cNvPr>
          <p:cNvSpPr txBox="1"/>
          <p:nvPr/>
        </p:nvSpPr>
        <p:spPr>
          <a:xfrm>
            <a:off x="6402931" y="334650"/>
            <a:ext cx="2063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GUI Signup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0DF185-8F41-7DE1-D5EE-97B532B21E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39741" y="1226792"/>
            <a:ext cx="2951022" cy="638922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00B8A5-AAF0-574F-9FC4-4AEF7D0982A5}"/>
              </a:ext>
            </a:extLst>
          </p:cNvPr>
          <p:cNvCxnSpPr>
            <a:cxnSpLocks/>
          </p:cNvCxnSpPr>
          <p:nvPr/>
        </p:nvCxnSpPr>
        <p:spPr>
          <a:xfrm>
            <a:off x="4073856" y="4476381"/>
            <a:ext cx="164592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61955F-27FE-8784-1D78-589706F23716}"/>
              </a:ext>
            </a:extLst>
          </p:cNvPr>
          <p:cNvSpPr txBox="1"/>
          <p:nvPr/>
        </p:nvSpPr>
        <p:spPr>
          <a:xfrm>
            <a:off x="4129127" y="4035502"/>
            <a:ext cx="1600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When Signup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6EEE527-D0C6-BE81-FEF9-C41484418528}"/>
              </a:ext>
            </a:extLst>
          </p:cNvPr>
          <p:cNvCxnSpPr>
            <a:cxnSpLocks/>
          </p:cNvCxnSpPr>
          <p:nvPr/>
        </p:nvCxnSpPr>
        <p:spPr>
          <a:xfrm>
            <a:off x="9168643" y="4476381"/>
            <a:ext cx="164592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A343CEB-C4E9-C694-438B-1A6E8BF3BFAE}"/>
              </a:ext>
            </a:extLst>
          </p:cNvPr>
          <p:cNvSpPr txBox="1"/>
          <p:nvPr/>
        </p:nvSpPr>
        <p:spPr>
          <a:xfrm>
            <a:off x="8890763" y="4027207"/>
            <a:ext cx="2195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After Back to Login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961B2B-F6CF-AFF2-C7A3-5F16B9D521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034528" y="1226793"/>
            <a:ext cx="2951022" cy="6389222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F989780-07E1-6C94-9BEE-BEBA16DFD4B8}"/>
              </a:ext>
            </a:extLst>
          </p:cNvPr>
          <p:cNvSpPr/>
          <p:nvPr/>
        </p:nvSpPr>
        <p:spPr>
          <a:xfrm>
            <a:off x="2020087" y="3553428"/>
            <a:ext cx="584217" cy="335666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25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1BE96C3-BCD1-F9E8-105E-0BD4466A38B3}"/>
              </a:ext>
            </a:extLst>
          </p:cNvPr>
          <p:cNvSpPr/>
          <p:nvPr/>
        </p:nvSpPr>
        <p:spPr>
          <a:xfrm>
            <a:off x="6942555" y="4294209"/>
            <a:ext cx="965180" cy="335666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66448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  <p:bldP spid="14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148A7-2BC1-2F03-A3FA-E97FF2E60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B66C87-F346-4C56-8B95-916B10DC72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44953" y="1556671"/>
            <a:ext cx="2951023" cy="6389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F9F420-5402-07CA-954F-C83EE314611E}"/>
              </a:ext>
            </a:extLst>
          </p:cNvPr>
          <p:cNvSpPr txBox="1"/>
          <p:nvPr/>
        </p:nvSpPr>
        <p:spPr>
          <a:xfrm>
            <a:off x="6406194" y="334650"/>
            <a:ext cx="1925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Audio GUI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78D1C3-3273-CC8B-19E8-022ADCB32B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93447" y="1556671"/>
            <a:ext cx="2951023" cy="638922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34267C2-AA4A-C260-828F-20D1D36C9C8C}"/>
              </a:ext>
            </a:extLst>
          </p:cNvPr>
          <p:cNvCxnSpPr>
            <a:cxnSpLocks/>
          </p:cNvCxnSpPr>
          <p:nvPr/>
        </p:nvCxnSpPr>
        <p:spPr>
          <a:xfrm>
            <a:off x="9074125" y="4641451"/>
            <a:ext cx="1597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6DA57BC-939A-7FC7-67BF-FEDE78F96743}"/>
              </a:ext>
            </a:extLst>
          </p:cNvPr>
          <p:cNvSpPr txBox="1"/>
          <p:nvPr/>
        </p:nvSpPr>
        <p:spPr>
          <a:xfrm>
            <a:off x="9229168" y="4203070"/>
            <a:ext cx="1277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After Click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746BF0-A1D6-07E3-CD4E-5A8CB99278C4}"/>
              </a:ext>
            </a:extLst>
          </p:cNvPr>
          <p:cNvSpPr txBox="1"/>
          <p:nvPr/>
        </p:nvSpPr>
        <p:spPr>
          <a:xfrm>
            <a:off x="6577592" y="1066901"/>
            <a:ext cx="1497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On Mic Click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E886DE-A405-3EFA-0FF9-EB19C23E4131}"/>
              </a:ext>
            </a:extLst>
          </p:cNvPr>
          <p:cNvSpPr txBox="1"/>
          <p:nvPr/>
        </p:nvSpPr>
        <p:spPr>
          <a:xfrm>
            <a:off x="1116274" y="1043751"/>
            <a:ext cx="1643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Upload Audio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F824D-5D9B-6EF7-37AF-36B3D29EE0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942440" y="1556670"/>
            <a:ext cx="2950024" cy="63892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0B5BC9-7BFA-7FC8-68F1-3BC5B62C0A48}"/>
              </a:ext>
            </a:extLst>
          </p:cNvPr>
          <p:cNvSpPr txBox="1"/>
          <p:nvPr/>
        </p:nvSpPr>
        <p:spPr>
          <a:xfrm>
            <a:off x="11668689" y="1070860"/>
            <a:ext cx="1497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On Mic Click</a:t>
            </a:r>
          </a:p>
        </p:txBody>
      </p:sp>
    </p:spTree>
    <p:extLst>
      <p:ext uri="{BB962C8B-B14F-4D97-AF65-F5344CB8AC3E}">
        <p14:creationId xmlns:p14="http://schemas.microsoft.com/office/powerpoint/2010/main" val="337340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F8B8B-0A29-4F75-706E-4D0C47388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4928C7-D618-8020-F911-D4B64093D4C0}"/>
              </a:ext>
            </a:extLst>
          </p:cNvPr>
          <p:cNvSpPr txBox="1"/>
          <p:nvPr/>
        </p:nvSpPr>
        <p:spPr>
          <a:xfrm>
            <a:off x="6246862" y="334650"/>
            <a:ext cx="2136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History GUI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182856-EE9D-0CE6-B279-B61EB61596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16274" y="1556671"/>
            <a:ext cx="2951022" cy="638922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EEFFE11-0BC6-B1D4-58AC-C17CE0A19152}"/>
              </a:ext>
            </a:extLst>
          </p:cNvPr>
          <p:cNvCxnSpPr>
            <a:cxnSpLocks/>
          </p:cNvCxnSpPr>
          <p:nvPr/>
        </p:nvCxnSpPr>
        <p:spPr>
          <a:xfrm flipV="1">
            <a:off x="4316929" y="4603180"/>
            <a:ext cx="4896519" cy="382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1C7DAE1-738B-0D89-1610-4622CEB0C186}"/>
              </a:ext>
            </a:extLst>
          </p:cNvPr>
          <p:cNvSpPr txBox="1"/>
          <p:nvPr/>
        </p:nvSpPr>
        <p:spPr>
          <a:xfrm>
            <a:off x="5938790" y="4123819"/>
            <a:ext cx="1847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History Records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0C9A76-4F44-167E-BE4A-6C5E7FE5C369}"/>
              </a:ext>
            </a:extLst>
          </p:cNvPr>
          <p:cNvSpPr txBox="1"/>
          <p:nvPr/>
        </p:nvSpPr>
        <p:spPr>
          <a:xfrm>
            <a:off x="1957734" y="1070860"/>
            <a:ext cx="1261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Active bar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5D93EA-48FD-860C-E036-1217C7109B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657649" y="1557752"/>
            <a:ext cx="2950024" cy="63870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3B6914-56EA-D8C9-24D3-92BFE52F4F3E}"/>
              </a:ext>
            </a:extLst>
          </p:cNvPr>
          <p:cNvSpPr txBox="1"/>
          <p:nvPr/>
        </p:nvSpPr>
        <p:spPr>
          <a:xfrm>
            <a:off x="10522795" y="1070860"/>
            <a:ext cx="10276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Records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53225F6-05D1-4C78-1D68-B1F9332537F7}"/>
              </a:ext>
            </a:extLst>
          </p:cNvPr>
          <p:cNvSpPr/>
          <p:nvPr/>
        </p:nvSpPr>
        <p:spPr>
          <a:xfrm>
            <a:off x="1221433" y="4203070"/>
            <a:ext cx="688389" cy="241608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64691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0968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Thank You!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29410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hope this presentation has provided valuable insights into our speech emotion recognition project.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2131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Benefits &amp; Applications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2849999"/>
            <a:ext cx="3664863" cy="2065734"/>
          </a:xfrm>
          <a:prstGeom prst="roundRect">
            <a:avLst>
              <a:gd name="adj" fmla="val 46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8224" y="308443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Customer Service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28224" y="3592592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 interaction in call centers by identifying customer emotions.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49999"/>
            <a:ext cx="3664863" cy="2065734"/>
          </a:xfrm>
          <a:prstGeom prst="roundRect">
            <a:avLst>
              <a:gd name="adj" fmla="val 46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919901" y="308443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Healthcare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4919901" y="3592592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Aid in diagnosing and monitoring mental health conditions.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42548"/>
            <a:ext cx="3664863" cy="2065734"/>
          </a:xfrm>
          <a:prstGeom prst="roundRect">
            <a:avLst>
              <a:gd name="adj" fmla="val 46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28224" y="537698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Entertainment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028224" y="5885140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 user experience in gaming and virtual assistants.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5142548"/>
            <a:ext cx="3664863" cy="2065734"/>
          </a:xfrm>
          <a:prstGeom prst="roundRect">
            <a:avLst>
              <a:gd name="adj" fmla="val 46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4" name="Text 11"/>
          <p:cNvSpPr/>
          <p:nvPr/>
        </p:nvSpPr>
        <p:spPr>
          <a:xfrm>
            <a:off x="4919901" y="537698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Education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4919901" y="5885140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 e-learning platforms by adapting content based on student emotions.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2358" y="607933"/>
            <a:ext cx="5793224" cy="724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System </a:t>
            </a:r>
            <a:r>
              <a:rPr lang="en-US" sz="4550" b="1" dirty="0">
                <a:solidFill>
                  <a:srgbClr val="000000"/>
                </a:solidFill>
                <a:latin typeface="Petrona Bold"/>
                <a:ea typeface="Petrona Bold" pitchFamily="34" charset="-122"/>
                <a:cs typeface="Petrona Bold" pitchFamily="34" charset="-120"/>
              </a:rPr>
              <a:t>Architecture</a:t>
            </a:r>
            <a:endParaRPr lang="en-US" sz="4550" dirty="0">
              <a:latin typeface="Petrona Bold"/>
            </a:endParaRPr>
          </a:p>
        </p:txBody>
      </p:sp>
      <p:sp>
        <p:nvSpPr>
          <p:cNvPr id="3" name="Shape 1"/>
          <p:cNvSpPr/>
          <p:nvPr/>
        </p:nvSpPr>
        <p:spPr>
          <a:xfrm flipH="1">
            <a:off x="7254240" y="1360842"/>
            <a:ext cx="45719" cy="6188534"/>
          </a:xfrm>
          <a:prstGeom prst="roundRect">
            <a:avLst>
              <a:gd name="adj" fmla="val 304110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6325076" y="1842093"/>
            <a:ext cx="772358" cy="30480"/>
          </a:xfrm>
          <a:prstGeom prst="roundRect">
            <a:avLst>
              <a:gd name="adj" fmla="val 304110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048371" y="1609087"/>
            <a:ext cx="496491" cy="496491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7222202" y="1683501"/>
            <a:ext cx="148828" cy="347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700" dirty="0"/>
          </a:p>
        </p:txBody>
      </p:sp>
      <p:sp>
        <p:nvSpPr>
          <p:cNvPr id="7" name="Text 5"/>
          <p:cNvSpPr/>
          <p:nvPr/>
        </p:nvSpPr>
        <p:spPr>
          <a:xfrm>
            <a:off x="3204924" y="1581465"/>
            <a:ext cx="2896553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Overview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772358" y="2075931"/>
            <a:ext cx="5329118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Speech data in audio file formats (WAV, MP3, …) is the primary input.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532965" y="2945445"/>
            <a:ext cx="772358" cy="30480"/>
          </a:xfrm>
          <a:prstGeom prst="roundRect">
            <a:avLst>
              <a:gd name="adj" fmla="val 304110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7048371" y="2712439"/>
            <a:ext cx="496491" cy="496491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7198032" y="2786854"/>
            <a:ext cx="197168" cy="347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700" dirty="0"/>
          </a:p>
        </p:txBody>
      </p:sp>
      <p:sp>
        <p:nvSpPr>
          <p:cNvPr id="13" name="Text 11"/>
          <p:cNvSpPr/>
          <p:nvPr/>
        </p:nvSpPr>
        <p:spPr>
          <a:xfrm>
            <a:off x="8607384" y="5009631"/>
            <a:ext cx="5329118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Encode Label, Split Data.</a:t>
            </a:r>
          </a:p>
        </p:txBody>
      </p:sp>
      <p:sp>
        <p:nvSpPr>
          <p:cNvPr id="14" name="Shape 12"/>
          <p:cNvSpPr/>
          <p:nvPr/>
        </p:nvSpPr>
        <p:spPr>
          <a:xfrm>
            <a:off x="6325076" y="3938545"/>
            <a:ext cx="772358" cy="30480"/>
          </a:xfrm>
          <a:prstGeom prst="roundRect">
            <a:avLst>
              <a:gd name="adj" fmla="val 304110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7048371" y="3705540"/>
            <a:ext cx="496491" cy="496491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198211" y="3779954"/>
            <a:ext cx="196810" cy="347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700" dirty="0"/>
          </a:p>
        </p:txBody>
      </p:sp>
      <p:sp>
        <p:nvSpPr>
          <p:cNvPr id="17" name="Text 15"/>
          <p:cNvSpPr/>
          <p:nvPr/>
        </p:nvSpPr>
        <p:spPr>
          <a:xfrm>
            <a:off x="3204924" y="3677917"/>
            <a:ext cx="2896553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Feature Extraction</a:t>
            </a:r>
            <a:endParaRPr lang="en-US" sz="2250" dirty="0"/>
          </a:p>
        </p:txBody>
      </p:sp>
      <p:sp>
        <p:nvSpPr>
          <p:cNvPr id="18" name="Text 16"/>
          <p:cNvSpPr/>
          <p:nvPr/>
        </p:nvSpPr>
        <p:spPr>
          <a:xfrm>
            <a:off x="772358" y="4172384"/>
            <a:ext cx="5329118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Extracts acoustic features like MFCCs, chroma features, and spectrograms.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7532965" y="4931645"/>
            <a:ext cx="772358" cy="30480"/>
          </a:xfrm>
          <a:prstGeom prst="roundRect">
            <a:avLst>
              <a:gd name="adj" fmla="val 304110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7066955" y="4698640"/>
            <a:ext cx="496491" cy="496491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202914" y="4773054"/>
            <a:ext cx="187404" cy="347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700" dirty="0"/>
          </a:p>
        </p:txBody>
      </p:sp>
      <p:sp>
        <p:nvSpPr>
          <p:cNvPr id="22" name="Text 20"/>
          <p:cNvSpPr/>
          <p:nvPr/>
        </p:nvSpPr>
        <p:spPr>
          <a:xfrm>
            <a:off x="2828042" y="5598215"/>
            <a:ext cx="3689033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Training &amp; Inference</a:t>
            </a:r>
            <a:endParaRPr lang="en-US" sz="2250" dirty="0"/>
          </a:p>
        </p:txBody>
      </p:sp>
      <p:sp>
        <p:nvSpPr>
          <p:cNvPr id="23" name="Text 21"/>
          <p:cNvSpPr/>
          <p:nvPr/>
        </p:nvSpPr>
        <p:spPr>
          <a:xfrm>
            <a:off x="1004411" y="5934842"/>
            <a:ext cx="5329118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Trains deep learning models on labeled datasets and applies them to classify emotions.</a:t>
            </a:r>
            <a:endParaRPr lang="en-US" sz="1700" dirty="0"/>
          </a:p>
        </p:txBody>
      </p:sp>
      <p:sp>
        <p:nvSpPr>
          <p:cNvPr id="24" name="Shape 22"/>
          <p:cNvSpPr/>
          <p:nvPr/>
        </p:nvSpPr>
        <p:spPr>
          <a:xfrm>
            <a:off x="6325076" y="5924746"/>
            <a:ext cx="772358" cy="30480"/>
          </a:xfrm>
          <a:prstGeom prst="roundRect">
            <a:avLst>
              <a:gd name="adj" fmla="val 304110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7048371" y="5691740"/>
            <a:ext cx="496491" cy="496491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7197913" y="5766154"/>
            <a:ext cx="197406" cy="347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</a:t>
            </a:r>
            <a:endParaRPr lang="en-US" sz="2700" dirty="0"/>
          </a:p>
        </p:txBody>
      </p:sp>
      <p:sp>
        <p:nvSpPr>
          <p:cNvPr id="27" name="Text 25"/>
          <p:cNvSpPr/>
          <p:nvPr/>
        </p:nvSpPr>
        <p:spPr>
          <a:xfrm>
            <a:off x="7889765" y="6736129"/>
            <a:ext cx="2896553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Emotion Detection</a:t>
            </a:r>
            <a:endParaRPr lang="en-US" sz="2250" dirty="0"/>
          </a:p>
        </p:txBody>
      </p:sp>
      <p:sp>
        <p:nvSpPr>
          <p:cNvPr id="28" name="Text 26"/>
          <p:cNvSpPr/>
          <p:nvPr/>
        </p:nvSpPr>
        <p:spPr>
          <a:xfrm>
            <a:off x="8411777" y="7043690"/>
            <a:ext cx="5329118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Outputs predicted emotion labels and confidence scores.</a:t>
            </a:r>
            <a:endParaRPr lang="en-US" sz="1700" dirty="0"/>
          </a:p>
        </p:txBody>
      </p:sp>
      <p:sp>
        <p:nvSpPr>
          <p:cNvPr id="29" name="Text 10">
            <a:extLst>
              <a:ext uri="{FF2B5EF4-FFF2-40B4-BE49-F238E27FC236}">
                <a16:creationId xmlns:a16="http://schemas.microsoft.com/office/drawing/2014/main" id="{0070B7AE-5924-E217-68BB-2A35EFDF36CD}"/>
              </a:ext>
            </a:extLst>
          </p:cNvPr>
          <p:cNvSpPr/>
          <p:nvPr/>
        </p:nvSpPr>
        <p:spPr>
          <a:xfrm>
            <a:off x="8544160" y="2659022"/>
            <a:ext cx="2964894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</a:rPr>
              <a:t>Data Augmentation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2250" dirty="0"/>
          </a:p>
        </p:txBody>
      </p:sp>
      <p:sp>
        <p:nvSpPr>
          <p:cNvPr id="30" name="Text 11">
            <a:extLst>
              <a:ext uri="{FF2B5EF4-FFF2-40B4-BE49-F238E27FC236}">
                <a16:creationId xmlns:a16="http://schemas.microsoft.com/office/drawing/2014/main" id="{DFAF47E0-81EA-27FB-6AA8-AE00C7A33621}"/>
              </a:ext>
            </a:extLst>
          </p:cNvPr>
          <p:cNvSpPr/>
          <p:nvPr/>
        </p:nvSpPr>
        <p:spPr>
          <a:xfrm>
            <a:off x="8607384" y="3077527"/>
            <a:ext cx="5329118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Add Noise, Pitch Shift</a:t>
            </a:r>
          </a:p>
          <a:p>
            <a:pPr>
              <a:lnSpc>
                <a:spcPts val="1425"/>
              </a:lnSpc>
            </a:pPr>
            <a:endParaRPr lang="en-US" sz="1600" b="0" dirty="0">
              <a:solidFill>
                <a:srgbClr val="CCCCCC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31" name="Text 20">
            <a:extLst>
              <a:ext uri="{FF2B5EF4-FFF2-40B4-BE49-F238E27FC236}">
                <a16:creationId xmlns:a16="http://schemas.microsoft.com/office/drawing/2014/main" id="{B3E76384-7E8C-E31E-BF6B-A2FFA9AD3C23}"/>
              </a:ext>
            </a:extLst>
          </p:cNvPr>
          <p:cNvSpPr/>
          <p:nvPr/>
        </p:nvSpPr>
        <p:spPr>
          <a:xfrm>
            <a:off x="8544160" y="4600056"/>
            <a:ext cx="3689033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</a:rPr>
              <a:t>Data Preparation For Model</a:t>
            </a:r>
          </a:p>
        </p:txBody>
      </p:sp>
      <p:sp>
        <p:nvSpPr>
          <p:cNvPr id="35" name="Shape 17">
            <a:extLst>
              <a:ext uri="{FF2B5EF4-FFF2-40B4-BE49-F238E27FC236}">
                <a16:creationId xmlns:a16="http://schemas.microsoft.com/office/drawing/2014/main" id="{56074A4E-FD95-71C1-D359-9E30E8317E62}"/>
              </a:ext>
            </a:extLst>
          </p:cNvPr>
          <p:cNvSpPr/>
          <p:nvPr/>
        </p:nvSpPr>
        <p:spPr>
          <a:xfrm>
            <a:off x="7495796" y="7013210"/>
            <a:ext cx="772358" cy="30480"/>
          </a:xfrm>
          <a:prstGeom prst="roundRect">
            <a:avLst>
              <a:gd name="adj" fmla="val 304110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18">
            <a:extLst>
              <a:ext uri="{FF2B5EF4-FFF2-40B4-BE49-F238E27FC236}">
                <a16:creationId xmlns:a16="http://schemas.microsoft.com/office/drawing/2014/main" id="{45015F36-1CBE-B8EF-BD71-C7AEF6353AE6}"/>
              </a:ext>
            </a:extLst>
          </p:cNvPr>
          <p:cNvSpPr/>
          <p:nvPr/>
        </p:nvSpPr>
        <p:spPr>
          <a:xfrm>
            <a:off x="7048371" y="6780205"/>
            <a:ext cx="496491" cy="496491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7" name="Text 19">
            <a:extLst>
              <a:ext uri="{FF2B5EF4-FFF2-40B4-BE49-F238E27FC236}">
                <a16:creationId xmlns:a16="http://schemas.microsoft.com/office/drawing/2014/main" id="{F8F7D561-89F9-46D6-DC93-D6EB4650530E}"/>
              </a:ext>
            </a:extLst>
          </p:cNvPr>
          <p:cNvSpPr/>
          <p:nvPr/>
        </p:nvSpPr>
        <p:spPr>
          <a:xfrm>
            <a:off x="7202914" y="6854619"/>
            <a:ext cx="187404" cy="347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6</a:t>
            </a:r>
            <a:endParaRPr lang="en-US" sz="27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  <p:bldP spid="17" grpId="0" animBg="1"/>
      <p:bldP spid="18" grpId="0" animBg="1"/>
      <p:bldP spid="22" grpId="0" animBg="1"/>
      <p:bldP spid="23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6085"/>
            <a:ext cx="921127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Dataset Overview</a:t>
            </a:r>
            <a:endParaRPr lang="en-US" sz="48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BB129A6B-F11D-BD82-C769-D3AA61C386E0}"/>
              </a:ext>
            </a:extLst>
          </p:cNvPr>
          <p:cNvSpPr/>
          <p:nvPr/>
        </p:nvSpPr>
        <p:spPr>
          <a:xfrm>
            <a:off x="1103596" y="1500479"/>
            <a:ext cx="1907234" cy="508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b="1" dirty="0"/>
              <a:t>RAVDESS Dataset</a:t>
            </a:r>
            <a:r>
              <a:rPr lang="en-US" sz="1800" dirty="0"/>
              <a:t>:</a:t>
            </a:r>
            <a:endParaRPr lang="en-US" sz="17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D72CA0-7A40-94B6-07DC-519A1AE3E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89" y="2181353"/>
            <a:ext cx="6574536" cy="4137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81E8A5-603E-939E-557C-7D6574BB90E4}"/>
              </a:ext>
            </a:extLst>
          </p:cNvPr>
          <p:cNvSpPr txBox="1"/>
          <p:nvPr/>
        </p:nvSpPr>
        <p:spPr>
          <a:xfrm>
            <a:off x="7170234" y="1512750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TESS Dataset</a:t>
            </a:r>
            <a:r>
              <a:rPr lang="en-US" sz="1800" dirty="0"/>
              <a:t>: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EFFDC0-51E4-FEA2-DBD8-6B236CD30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8325" y="2136749"/>
            <a:ext cx="6722319" cy="41377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22D4A-0A99-D97D-DB5E-1E323A1CF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1F19571-7355-3535-84E3-77F72FE438BB}"/>
              </a:ext>
            </a:extLst>
          </p:cNvPr>
          <p:cNvSpPr/>
          <p:nvPr/>
        </p:nvSpPr>
        <p:spPr>
          <a:xfrm>
            <a:off x="793790" y="676085"/>
            <a:ext cx="921127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4800" b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Dataset Overview</a:t>
            </a:r>
            <a:endParaRPr lang="en-US" sz="48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878A69F5-EF9A-F6D4-3C48-3FB7A28CD23C}"/>
              </a:ext>
            </a:extLst>
          </p:cNvPr>
          <p:cNvSpPr/>
          <p:nvPr/>
        </p:nvSpPr>
        <p:spPr>
          <a:xfrm>
            <a:off x="925552" y="1715684"/>
            <a:ext cx="1907234" cy="508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b="1" dirty="0"/>
              <a:t>Data Distribution</a:t>
            </a:r>
            <a:r>
              <a:rPr lang="en-US" sz="1800" dirty="0"/>
              <a:t>:</a:t>
            </a:r>
            <a:endParaRPr lang="en-US" sz="17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6E1EC5-6362-F404-E7CC-7AFB189C0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9827"/>
            <a:ext cx="6389648" cy="4442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269656-D113-CE85-2E88-6EFE04F25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842" y="2692972"/>
            <a:ext cx="5804630" cy="43902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30F8B8-07D4-87DB-953B-6EB69EDA2541}"/>
              </a:ext>
            </a:extLst>
          </p:cNvPr>
          <p:cNvSpPr txBox="1"/>
          <p:nvPr/>
        </p:nvSpPr>
        <p:spPr>
          <a:xfrm>
            <a:off x="7761249" y="1687326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Emotions</a:t>
            </a:r>
            <a:r>
              <a:rPr lang="en-US" sz="1800" b="1" dirty="0"/>
              <a:t> After Concatenation</a:t>
            </a:r>
            <a:r>
              <a:rPr lang="en-US" sz="1800" dirty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5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ECD38-61B2-7C8A-20CD-55E7A8870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sound wave graph&#10;&#10;Description automatically generated">
            <a:extLst>
              <a:ext uri="{FF2B5EF4-FFF2-40B4-BE49-F238E27FC236}">
                <a16:creationId xmlns:a16="http://schemas.microsoft.com/office/drawing/2014/main" id="{39F3AFA6-C832-72EE-B17D-F741E79F5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942" y="4248914"/>
            <a:ext cx="6181732" cy="2472693"/>
          </a:xfrm>
          <a:prstGeom prst="rect">
            <a:avLst/>
          </a:prstGeom>
        </p:spPr>
      </p:pic>
      <p:pic>
        <p:nvPicPr>
          <p:cNvPr id="3" name="Picture 2" descr="A close-up of a purple and black background&#10;&#10;Description automatically generated">
            <a:extLst>
              <a:ext uri="{FF2B5EF4-FFF2-40B4-BE49-F238E27FC236}">
                <a16:creationId xmlns:a16="http://schemas.microsoft.com/office/drawing/2014/main" id="{3C285998-76F2-D82B-C808-2E5EAE4AC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4406" y="4365298"/>
            <a:ext cx="6669223" cy="2239927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694B44FC-A680-F404-2E86-F008378CEE93}"/>
              </a:ext>
            </a:extLst>
          </p:cNvPr>
          <p:cNvSpPr/>
          <p:nvPr/>
        </p:nvSpPr>
        <p:spPr>
          <a:xfrm>
            <a:off x="2361565" y="480535"/>
            <a:ext cx="9418320" cy="10274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+mj-lt"/>
                <a:ea typeface="+mj-ea"/>
                <a:cs typeface="+mj-cs"/>
              </a:rPr>
              <a:t>Data Exploration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angry">
            <a:hlinkClick r:id="" action="ppaction://media"/>
            <a:extLst>
              <a:ext uri="{FF2B5EF4-FFF2-40B4-BE49-F238E27FC236}">
                <a16:creationId xmlns:a16="http://schemas.microsoft.com/office/drawing/2014/main" id="{8D86755E-0AA7-F2B2-AF06-A8768196B8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57473" y="2398366"/>
            <a:ext cx="1426504" cy="142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5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5AF54-2D9C-87CC-DF61-CBE7CBD8B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8CD78A-897F-CB5E-8F9C-FF857A9FE6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569118" y="4401314"/>
            <a:ext cx="6159799" cy="22399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F01188-CFAD-E439-0B08-B04E8B8F4EB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10342" y="4401314"/>
            <a:ext cx="6181732" cy="2472692"/>
          </a:xfrm>
          <a:prstGeom prst="rect">
            <a:avLst/>
          </a:prstGeom>
        </p:spPr>
      </p:pic>
      <p:pic>
        <p:nvPicPr>
          <p:cNvPr id="15" name="calm">
            <a:hlinkClick r:id="" action="ppaction://media"/>
            <a:extLst>
              <a:ext uri="{FF2B5EF4-FFF2-40B4-BE49-F238E27FC236}">
                <a16:creationId xmlns:a16="http://schemas.microsoft.com/office/drawing/2014/main" id="{728F6099-05E8-E8D5-C48A-872EE20E35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50773" y="2360368"/>
            <a:ext cx="1426464" cy="1426464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21C82D03-376A-3596-7DF8-738B50C13494}"/>
              </a:ext>
            </a:extLst>
          </p:cNvPr>
          <p:cNvSpPr/>
          <p:nvPr/>
        </p:nvSpPr>
        <p:spPr>
          <a:xfrm>
            <a:off x="2361565" y="480535"/>
            <a:ext cx="9418320" cy="10274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+mj-lt"/>
                <a:ea typeface="+mj-ea"/>
                <a:cs typeface="+mj-cs"/>
              </a:rPr>
              <a:t>Data Exploration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5472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DC68E-A947-7076-787D-225593FB7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6C928D-E94D-4F69-4110-AB79FDD654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57942" y="4248914"/>
            <a:ext cx="6181732" cy="24726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57F885-F112-7F22-5F11-E045CF2907B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569118" y="4365298"/>
            <a:ext cx="6159799" cy="2239927"/>
          </a:xfrm>
          <a:prstGeom prst="rect">
            <a:avLst/>
          </a:prstGeom>
        </p:spPr>
      </p:pic>
      <p:pic>
        <p:nvPicPr>
          <p:cNvPr id="6" name="disgust">
            <a:hlinkClick r:id="" action="ppaction://media"/>
            <a:extLst>
              <a:ext uri="{FF2B5EF4-FFF2-40B4-BE49-F238E27FC236}">
                <a16:creationId xmlns:a16="http://schemas.microsoft.com/office/drawing/2014/main" id="{F8B19004-D7E0-A315-1372-78180E82D8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41164" y="2239140"/>
            <a:ext cx="1426464" cy="1426464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06001325-5A51-B23A-9D5E-EF4D27D42087}"/>
              </a:ext>
            </a:extLst>
          </p:cNvPr>
          <p:cNvSpPr/>
          <p:nvPr/>
        </p:nvSpPr>
        <p:spPr>
          <a:xfrm>
            <a:off x="2361565" y="480535"/>
            <a:ext cx="9418320" cy="10274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+mj-lt"/>
                <a:ea typeface="+mj-ea"/>
                <a:cs typeface="+mj-cs"/>
              </a:rPr>
              <a:t>Data Exploration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72596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581</Words>
  <Application>Microsoft Office PowerPoint</Application>
  <PresentationFormat>Custom</PresentationFormat>
  <Paragraphs>119</Paragraphs>
  <Slides>27</Slides>
  <Notes>11</Notes>
  <HiddenSlides>0</HiddenSlides>
  <MMClips>8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Courier New</vt:lpstr>
      <vt:lpstr>Fira Code</vt:lpstr>
      <vt:lpstr>Inter</vt:lpstr>
      <vt:lpstr>Inter Medium</vt:lpstr>
      <vt:lpstr>Petrona 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Abdallah Atta</cp:lastModifiedBy>
  <cp:revision>18</cp:revision>
  <dcterms:created xsi:type="dcterms:W3CDTF">2024-12-27T21:42:25Z</dcterms:created>
  <dcterms:modified xsi:type="dcterms:W3CDTF">2024-12-29T18:53:20Z</dcterms:modified>
</cp:coreProperties>
</file>